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03/08/1441</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03/08/1441</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224135"/>
          </a:xfrm>
        </p:spPr>
        <p:txBody>
          <a:bodyPr/>
          <a:lstStyle/>
          <a:p>
            <a:r>
              <a:rPr lang="en-GB" dirty="0" smtClean="0"/>
              <a:t>The Paragraph</a:t>
            </a:r>
            <a:endParaRPr lang="ar-SA" dirty="0"/>
          </a:p>
        </p:txBody>
      </p:sp>
      <p:sp>
        <p:nvSpPr>
          <p:cNvPr id="3" name="Subtitle 2"/>
          <p:cNvSpPr>
            <a:spLocks noGrp="1"/>
          </p:cNvSpPr>
          <p:nvPr>
            <p:ph type="subTitle" idx="1"/>
          </p:nvPr>
        </p:nvSpPr>
        <p:spPr>
          <a:xfrm>
            <a:off x="251520" y="1700808"/>
            <a:ext cx="8496944" cy="4896544"/>
          </a:xfrm>
        </p:spPr>
        <p:txBody>
          <a:bodyPr>
            <a:normAutofit fontScale="92500" lnSpcReduction="20000"/>
          </a:bodyPr>
          <a:lstStyle/>
          <a:p>
            <a:pPr algn="l" rtl="0">
              <a:buFont typeface="Wingdings" pitchFamily="2" charset="2"/>
              <a:buChar char="§"/>
            </a:pPr>
            <a:r>
              <a:rPr lang="en-GB" dirty="0" smtClean="0"/>
              <a:t>Paragraph (definition): It is a short written text that focuses on one central idea.</a:t>
            </a:r>
            <a:endParaRPr lang="en-GB" sz="3600" dirty="0" smtClean="0"/>
          </a:p>
          <a:p>
            <a:pPr algn="l" rtl="0">
              <a:buFont typeface="Wingdings" pitchFamily="2" charset="2"/>
              <a:buChar char="§"/>
            </a:pPr>
            <a:r>
              <a:rPr lang="en-GB" sz="3600" dirty="0" smtClean="0"/>
              <a:t> Paragraph length: (How many sentences?) (6-12) ; however experienced writers can write a whole paragraph with one sentence only! </a:t>
            </a:r>
          </a:p>
          <a:p>
            <a:pPr algn="l" rtl="0">
              <a:buFont typeface="Wingdings" pitchFamily="2" charset="2"/>
              <a:buChar char="§"/>
            </a:pPr>
            <a:r>
              <a:rPr lang="en-GB" sz="3600" dirty="0" smtClean="0"/>
              <a:t>Paragraph Parts ( Topic sentence, support sentences, conclusion) </a:t>
            </a:r>
          </a:p>
          <a:p>
            <a:pPr algn="l" rtl="0">
              <a:buFont typeface="Wingdings" pitchFamily="2" charset="2"/>
              <a:buChar char="§"/>
            </a:pPr>
            <a:r>
              <a:rPr lang="en-GB" sz="3600" dirty="0" smtClean="0"/>
              <a:t>Paragraph Types : according to purpose (function)</a:t>
            </a:r>
          </a:p>
          <a:p>
            <a:pPr algn="l" rtl="0">
              <a:buFont typeface="Wingdings" pitchFamily="2" charset="2"/>
              <a:buChar char="§"/>
            </a:pPr>
            <a:r>
              <a:rPr lang="en-GB" sz="3600" dirty="0" smtClean="0"/>
              <a:t> (</a:t>
            </a:r>
            <a:r>
              <a:rPr lang="en-GB" sz="3600" dirty="0" smtClean="0">
                <a:solidFill>
                  <a:srgbClr val="FF0000"/>
                </a:solidFill>
              </a:rPr>
              <a:t>narrative, </a:t>
            </a:r>
            <a:r>
              <a:rPr lang="en-GB" sz="3600" dirty="0" smtClean="0">
                <a:solidFill>
                  <a:srgbClr val="00B050"/>
                </a:solidFill>
              </a:rPr>
              <a:t>descriptive, </a:t>
            </a:r>
            <a:r>
              <a:rPr lang="en-GB" sz="3600" dirty="0" smtClean="0">
                <a:solidFill>
                  <a:srgbClr val="0070C0"/>
                </a:solidFill>
              </a:rPr>
              <a:t>argumentative</a:t>
            </a:r>
            <a:r>
              <a:rPr lang="en-GB" sz="3600" dirty="0" smtClean="0"/>
              <a:t>, etc.)</a:t>
            </a:r>
          </a:p>
          <a:p>
            <a:pPr algn="l" rtl="0">
              <a:buFont typeface="Wingdings" pitchFamily="2" charset="2"/>
              <a:buChar char="§"/>
            </a:pPr>
            <a:endParaRPr lang="ar-SA" dirty="0"/>
          </a:p>
        </p:txBody>
      </p:sp>
      <p:pic>
        <p:nvPicPr>
          <p:cNvPr id="4"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71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264696"/>
          </a:xfrm>
        </p:spPr>
        <p:txBody>
          <a:bodyPr/>
          <a:lstStyle/>
          <a:p>
            <a:pPr algn="l" rtl="0"/>
            <a:r>
              <a:rPr lang="en-GB" dirty="0" smtClean="0"/>
              <a:t>Paragraph Types: according to structure</a:t>
            </a:r>
          </a:p>
          <a:p>
            <a:pPr algn="l" rtl="0"/>
            <a:r>
              <a:rPr lang="en-GB" dirty="0" smtClean="0"/>
              <a:t>Independent = self-sufficient (whole text)</a:t>
            </a:r>
          </a:p>
          <a:p>
            <a:pPr algn="l" rtl="0"/>
            <a:r>
              <a:rPr lang="en-GB" dirty="0" smtClean="0"/>
              <a:t>Dependent Paragraph= part of a bigger text (Composition, essay, etc,)</a:t>
            </a:r>
          </a:p>
          <a:p>
            <a:pPr algn="l" rtl="0"/>
            <a:r>
              <a:rPr lang="en-GB" dirty="0" smtClean="0"/>
              <a:t>Parts of Independent Paragraph:</a:t>
            </a:r>
          </a:p>
          <a:p>
            <a:pPr algn="l" rtl="0"/>
            <a:r>
              <a:rPr lang="en-GB" dirty="0" smtClean="0"/>
              <a:t>1- Topic sentence</a:t>
            </a:r>
          </a:p>
          <a:p>
            <a:pPr algn="l" rtl="0"/>
            <a:r>
              <a:rPr lang="en-GB" dirty="0" smtClean="0"/>
              <a:t>2- Support sentences</a:t>
            </a:r>
          </a:p>
          <a:p>
            <a:pPr algn="l" rtl="0"/>
            <a:r>
              <a:rPr lang="en-GB" dirty="0" smtClean="0"/>
              <a:t>2-a- Major support sentences</a:t>
            </a:r>
          </a:p>
          <a:p>
            <a:pPr algn="l" rtl="0"/>
            <a:r>
              <a:rPr lang="en-GB" dirty="0" smtClean="0"/>
              <a:t>   b- Minor support sentences</a:t>
            </a:r>
          </a:p>
          <a:p>
            <a:pPr algn="l" rtl="0"/>
            <a:r>
              <a:rPr lang="en-GB" dirty="0" smtClean="0"/>
              <a:t>3- Concluding </a:t>
            </a:r>
            <a:r>
              <a:rPr lang="en-GB" smtClean="0"/>
              <a:t>sentence </a:t>
            </a:r>
            <a:endParaRPr lang="ar-SA" dirty="0"/>
          </a:p>
        </p:txBody>
      </p:sp>
      <p:pic>
        <p:nvPicPr>
          <p:cNvPr id="4"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63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260648"/>
            <a:ext cx="8712968" cy="6408712"/>
          </a:xfrm>
        </p:spPr>
        <p:txBody>
          <a:bodyPr>
            <a:normAutofit fontScale="92500" lnSpcReduction="10000"/>
          </a:bodyPr>
          <a:lstStyle/>
          <a:p>
            <a:pPr algn="l" rtl="0">
              <a:buNone/>
            </a:pPr>
            <a:r>
              <a:rPr lang="en-US" b="1" baseline="30000" dirty="0" smtClean="0"/>
              <a:t>(T.S.)</a:t>
            </a:r>
            <a:r>
              <a:rPr lang="en-US" b="1" dirty="0" smtClean="0">
                <a:solidFill>
                  <a:srgbClr val="FF0000"/>
                </a:solidFill>
              </a:rPr>
              <a:t>During my summer holidays, I love camping by the river in the woods near my grandmother's  home</a:t>
            </a:r>
            <a:r>
              <a:rPr lang="en-US" b="1" dirty="0" smtClean="0"/>
              <a:t>. </a:t>
            </a:r>
            <a:r>
              <a:rPr lang="en-US" b="1" baseline="30000" dirty="0" smtClean="0"/>
              <a:t>(1)</a:t>
            </a:r>
            <a:r>
              <a:rPr lang="en-US" b="1" dirty="0" smtClean="0">
                <a:solidFill>
                  <a:srgbClr val="0070C0"/>
                </a:solidFill>
              </a:rPr>
              <a:t>There are </a:t>
            </a:r>
            <a:r>
              <a:rPr lang="en-US" b="1" i="1" u="sng" dirty="0" smtClean="0">
                <a:solidFill>
                  <a:srgbClr val="0070C0"/>
                </a:solidFill>
              </a:rPr>
              <a:t>so many things</a:t>
            </a:r>
            <a:r>
              <a:rPr lang="en-US" b="1" dirty="0" smtClean="0">
                <a:solidFill>
                  <a:srgbClr val="0070C0"/>
                </a:solidFill>
              </a:rPr>
              <a:t> to do that I am never bored. </a:t>
            </a:r>
            <a:r>
              <a:rPr lang="en-US" b="1" baseline="30000" dirty="0" smtClean="0"/>
              <a:t>1a</a:t>
            </a:r>
            <a:r>
              <a:rPr lang="en-US" b="1" dirty="0" smtClean="0">
                <a:solidFill>
                  <a:srgbClr val="00B050"/>
                </a:solidFill>
              </a:rPr>
              <a:t>I swim and fish in the river</a:t>
            </a:r>
            <a:r>
              <a:rPr lang="en-US" b="1" dirty="0" smtClean="0"/>
              <a:t>. </a:t>
            </a:r>
            <a:r>
              <a:rPr lang="en-US" b="1" baseline="30000" dirty="0" smtClean="0"/>
              <a:t>1b</a:t>
            </a:r>
            <a:r>
              <a:rPr lang="en-US" b="1" dirty="0" smtClean="0">
                <a:solidFill>
                  <a:srgbClr val="00B050"/>
                </a:solidFill>
              </a:rPr>
              <a:t>I climb trees when I feel energetic and lie in the sun when I feel lazy</a:t>
            </a:r>
            <a:r>
              <a:rPr lang="en-US" b="1" dirty="0" smtClean="0"/>
              <a:t>. </a:t>
            </a:r>
            <a:r>
              <a:rPr lang="en-US" b="1" baseline="30000" dirty="0" smtClean="0"/>
              <a:t>1c</a:t>
            </a:r>
            <a:r>
              <a:rPr lang="en-US" b="1" dirty="0" smtClean="0">
                <a:solidFill>
                  <a:srgbClr val="00B050"/>
                </a:solidFill>
              </a:rPr>
              <a:t>I watch the birds and animals as they care for their young</a:t>
            </a:r>
            <a:r>
              <a:rPr lang="en-US" b="1" dirty="0" smtClean="0"/>
              <a:t>. </a:t>
            </a:r>
            <a:r>
              <a:rPr lang="en-US" b="1" baseline="30000" dirty="0" smtClean="0"/>
              <a:t>(2)</a:t>
            </a:r>
            <a:r>
              <a:rPr lang="en-US" b="1" dirty="0" smtClean="0">
                <a:solidFill>
                  <a:srgbClr val="0070C0"/>
                </a:solidFill>
              </a:rPr>
              <a:t>I also love </a:t>
            </a:r>
            <a:r>
              <a:rPr lang="en-US" b="1" i="1" u="sng" dirty="0" smtClean="0">
                <a:solidFill>
                  <a:srgbClr val="0070C0"/>
                </a:solidFill>
              </a:rPr>
              <a:t>the food</a:t>
            </a:r>
            <a:r>
              <a:rPr lang="en-US" b="1" dirty="0" smtClean="0">
                <a:solidFill>
                  <a:srgbClr val="0070C0"/>
                </a:solidFill>
              </a:rPr>
              <a:t> that I cook over my open wood fire</a:t>
            </a:r>
            <a:r>
              <a:rPr lang="en-US" b="1" dirty="0" smtClean="0"/>
              <a:t>. </a:t>
            </a:r>
            <a:r>
              <a:rPr lang="en-US" b="1" baseline="30000" dirty="0" smtClean="0"/>
              <a:t>2a</a:t>
            </a:r>
            <a:r>
              <a:rPr lang="en-US" b="1" dirty="0" smtClean="0">
                <a:solidFill>
                  <a:srgbClr val="00B050"/>
                </a:solidFill>
              </a:rPr>
              <a:t>The slightly smoky meat , black on the outside and red in the middle , is delicious</a:t>
            </a:r>
            <a:r>
              <a:rPr lang="en-US" b="1" dirty="0" smtClean="0"/>
              <a:t>. </a:t>
            </a:r>
            <a:r>
              <a:rPr lang="en-US" b="1" baseline="30000" dirty="0" smtClean="0"/>
              <a:t>2b</a:t>
            </a:r>
            <a:r>
              <a:rPr lang="en-US" b="1" dirty="0" smtClean="0">
                <a:solidFill>
                  <a:srgbClr val="00B050"/>
                </a:solidFill>
              </a:rPr>
              <a:t>The fish that I catch in the nearby stream just a few minutes before I cook them, would be good enough for a king</a:t>
            </a:r>
            <a:r>
              <a:rPr lang="en-US" b="1" dirty="0" smtClean="0"/>
              <a:t>. </a:t>
            </a:r>
            <a:r>
              <a:rPr lang="en-US" b="1" baseline="30000" dirty="0" smtClean="0"/>
              <a:t>(C.S.)</a:t>
            </a:r>
            <a:r>
              <a:rPr lang="en-US" b="1" dirty="0" smtClean="0">
                <a:solidFill>
                  <a:srgbClr val="FFC000"/>
                </a:solidFill>
              </a:rPr>
              <a:t>Then after two weeks of relaxation, good food, and good exercise, I return to town refreshed, healthy, and ready to begin work again</a:t>
            </a:r>
            <a:r>
              <a:rPr lang="en-US" b="1" dirty="0" smtClean="0"/>
              <a:t>.     </a:t>
            </a:r>
            <a:endParaRPr lang="en-US" dirty="0" smtClean="0"/>
          </a:p>
          <a:p>
            <a:pPr algn="l" rtl="0">
              <a:buNone/>
            </a:pPr>
            <a:endParaRPr lang="en-US" dirty="0"/>
          </a:p>
        </p:txBody>
      </p:sp>
      <p:pic>
        <p:nvPicPr>
          <p:cNvPr id="4"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66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784976" cy="6480720"/>
          </a:xfrm>
        </p:spPr>
        <p:txBody>
          <a:bodyPr>
            <a:normAutofit fontScale="85000" lnSpcReduction="10000"/>
          </a:bodyPr>
          <a:lstStyle/>
          <a:p>
            <a:pPr algn="l" rtl="0">
              <a:buNone/>
            </a:pPr>
            <a:r>
              <a:rPr lang="en-GB" b="1" dirty="0" smtClean="0"/>
              <a:t>                                      Learning English</a:t>
            </a:r>
            <a:endParaRPr lang="en-US" dirty="0" smtClean="0"/>
          </a:p>
          <a:p>
            <a:pPr algn="just" rtl="0">
              <a:buNone/>
            </a:pPr>
            <a:r>
              <a:rPr lang="en-GB" b="1" dirty="0" smtClean="0"/>
              <a:t>             My idea was that learning English would be fun, but it appeared that it is not free of  </a:t>
            </a:r>
            <a:r>
              <a:rPr lang="en-GB" b="1" i="1" u="sng" dirty="0" smtClean="0"/>
              <a:t>difficulties,</a:t>
            </a:r>
            <a:r>
              <a:rPr lang="en-GB" b="1" dirty="0" smtClean="0"/>
              <a:t> especially in </a:t>
            </a:r>
            <a:r>
              <a:rPr lang="en-GB" b="1" u="sng" dirty="0" smtClean="0"/>
              <a:t>speaking and writing</a:t>
            </a:r>
            <a:r>
              <a:rPr lang="en-GB" b="1" dirty="0" smtClean="0"/>
              <a:t>.  Speaking a new language , though rewarding, is accompanied with some troubles. It is not always easy to keep thinking in English and forget all about my native tongue. So, I need some time to get my ideas prepared before I can put them in correct  English sentences. Furthermore, some new words are too difficult to utter properly;  I need to check them in the dictionary again and again. Writing, too, is too difficult. One needs to check spelling, grammar and style to guarantee an acceptable piece of composition.  Beside all these, one should take care of unity and relatedness to the topic sentence and that is not an easy task, too. Anyway, I will try my best to be a good hard-working language learner.</a:t>
            </a:r>
            <a:endParaRPr lang="en-US" dirty="0" smtClean="0"/>
          </a:p>
          <a:p>
            <a:pPr algn="l" rtl="0">
              <a:buNone/>
            </a:pPr>
            <a:endParaRPr lang="en-US" dirty="0"/>
          </a:p>
        </p:txBody>
      </p:sp>
      <p:pic>
        <p:nvPicPr>
          <p:cNvPr id="4" name="صوت مسجّل">
            <a:hlinkClick r:id="" action="ppaction://media"/>
          </p:cNvPr>
          <p:cNvPicPr>
            <a:picLocks noRot="1" noChangeAspect="1"/>
          </p:cNvPicPr>
          <p:nvPr>
            <a:wavAudioFile r:embed="rId1" name="صوت مسجّل"/>
          </p:nvPr>
        </p:nvPicPr>
        <p:blipFill>
          <a:blip r:embed="rId3"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8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465</Words>
  <Application>Microsoft Office PowerPoint</Application>
  <PresentationFormat>عرض على الشاشة (3:4)‏</PresentationFormat>
  <Paragraphs>18</Paragraphs>
  <Slides>4</Slides>
  <Notes>0</Notes>
  <HiddenSlides>0</HiddenSlides>
  <MMClips>4</MMClips>
  <ScaleCrop>false</ScaleCrop>
  <HeadingPairs>
    <vt:vector size="4" baseType="variant">
      <vt:variant>
        <vt:lpstr>سمة</vt:lpstr>
      </vt:variant>
      <vt:variant>
        <vt:i4>1</vt:i4>
      </vt:variant>
      <vt:variant>
        <vt:lpstr>عناوين الشرائح</vt:lpstr>
      </vt:variant>
      <vt:variant>
        <vt:i4>4</vt:i4>
      </vt:variant>
    </vt:vector>
  </HeadingPairs>
  <TitlesOfParts>
    <vt:vector size="5" baseType="lpstr">
      <vt:lpstr>سمة Office</vt:lpstr>
      <vt:lpstr>The Paragraph</vt:lpstr>
      <vt:lpstr>الشريحة 2</vt:lpstr>
      <vt:lpstr>الشريحة 3</vt:lpstr>
      <vt:lpstr>الشريحة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Paragraph</dc:title>
  <dc:creator>Saad Daghir</dc:creator>
  <cp:lastModifiedBy>Saad Daghir</cp:lastModifiedBy>
  <cp:revision>14</cp:revision>
  <dcterms:created xsi:type="dcterms:W3CDTF">2019-11-02T18:30:28Z</dcterms:created>
  <dcterms:modified xsi:type="dcterms:W3CDTF">2020-03-27T10:10:18Z</dcterms:modified>
</cp:coreProperties>
</file>